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36"/>
  </p:notesMasterIdLst>
  <p:sldIdLst>
    <p:sldId id="256" r:id="rId2"/>
    <p:sldId id="257" r:id="rId3"/>
    <p:sldId id="341" r:id="rId4"/>
    <p:sldId id="394" r:id="rId5"/>
    <p:sldId id="398" r:id="rId6"/>
    <p:sldId id="396" r:id="rId7"/>
    <p:sldId id="395" r:id="rId8"/>
    <p:sldId id="342" r:id="rId9"/>
    <p:sldId id="355" r:id="rId10"/>
    <p:sldId id="399" r:id="rId11"/>
    <p:sldId id="400" r:id="rId12"/>
    <p:sldId id="356" r:id="rId13"/>
    <p:sldId id="385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401" r:id="rId24"/>
    <p:sldId id="332" r:id="rId25"/>
    <p:sldId id="333" r:id="rId26"/>
    <p:sldId id="334" r:id="rId27"/>
    <p:sldId id="335" r:id="rId28"/>
    <p:sldId id="336" r:id="rId29"/>
    <p:sldId id="406" r:id="rId30"/>
    <p:sldId id="403" r:id="rId31"/>
    <p:sldId id="404" r:id="rId32"/>
    <p:sldId id="402" r:id="rId33"/>
    <p:sldId id="405" r:id="rId34"/>
    <p:sldId id="315" r:id="rId3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24179D-5A76-4B28-A430-DBD8E55DE50D}">
  <a:tblStyle styleId="{0324179D-5A76-4B28-A430-DBD8E55DE5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07" autoAdjust="0"/>
  </p:normalViewPr>
  <p:slideViewPr>
    <p:cSldViewPr snapToGrid="0">
      <p:cViewPr varScale="1">
        <p:scale>
          <a:sx n="136" d="100"/>
          <a:sy n="136" d="100"/>
        </p:scale>
        <p:origin x="36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7664a200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87664a200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4" name="Google Shape;6054;g80cb239799_2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5" name="Google Shape;6055;g80cb239799_2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10800000">
            <a:off x="7843922" y="-1058801"/>
            <a:ext cx="2481900" cy="24819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4458820">
            <a:off x="-1488663" y="4124021"/>
            <a:ext cx="2387832" cy="2387832"/>
          </a:xfrm>
          <a:prstGeom prst="blockArc">
            <a:avLst>
              <a:gd name="adj1" fmla="val 12582103"/>
              <a:gd name="adj2" fmla="val 16685375"/>
              <a:gd name="adj3" fmla="val 1025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909825" y="1507250"/>
            <a:ext cx="7315200" cy="3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94125" y="434070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702925" y="1057150"/>
            <a:ext cx="77382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61" name="Google Shape;61;p9"/>
          <p:cNvSpPr/>
          <p:nvPr/>
        </p:nvSpPr>
        <p:spPr>
          <a:xfrm rot="-900094">
            <a:off x="3798381" y="4368678"/>
            <a:ext cx="1783690" cy="1783980"/>
          </a:xfrm>
          <a:prstGeom prst="blockArc">
            <a:avLst>
              <a:gd name="adj1" fmla="val 12085351"/>
              <a:gd name="adj2" fmla="val 16819483"/>
              <a:gd name="adj3" fmla="val 1755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4572000" y="-73925"/>
            <a:ext cx="4572000" cy="53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5208725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021275" y="810000"/>
            <a:ext cx="3549600" cy="38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602400" y="862850"/>
            <a:ext cx="3549600" cy="3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2">
    <p:bg>
      <p:bgPr>
        <a:solidFill>
          <a:schemeClr val="accent2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/>
          <p:nvPr/>
        </p:nvSpPr>
        <p:spPr>
          <a:xfrm rot="7715609">
            <a:off x="-783378" y="-1062364"/>
            <a:ext cx="2387820" cy="2387820"/>
          </a:xfrm>
          <a:prstGeom prst="blockArc">
            <a:avLst>
              <a:gd name="adj1" fmla="val 11751713"/>
              <a:gd name="adj2" fmla="val 837016"/>
              <a:gd name="adj3" fmla="val 9209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0"/>
          <p:cNvSpPr/>
          <p:nvPr/>
        </p:nvSpPr>
        <p:spPr>
          <a:xfrm>
            <a:off x="7517550" y="3698650"/>
            <a:ext cx="3133200" cy="3133200"/>
          </a:xfrm>
          <a:prstGeom prst="donut">
            <a:avLst>
              <a:gd name="adj" fmla="val 87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0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0"/>
          <p:cNvSpPr txBox="1"/>
          <p:nvPr/>
        </p:nvSpPr>
        <p:spPr>
          <a:xfrm>
            <a:off x="1087725" y="3566925"/>
            <a:ext cx="4959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0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1094125" y="1417550"/>
            <a:ext cx="49596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0"/>
          <p:cNvSpPr txBox="1">
            <a:spLocks noGrp="1"/>
          </p:cNvSpPr>
          <p:nvPr>
            <p:ph type="title"/>
          </p:nvPr>
        </p:nvSpPr>
        <p:spPr>
          <a:xfrm>
            <a:off x="1094125" y="558925"/>
            <a:ext cx="68301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50"/>
          <p:cNvSpPr txBox="1">
            <a:spLocks noGrp="1"/>
          </p:cNvSpPr>
          <p:nvPr>
            <p:ph type="subTitle" idx="1"/>
          </p:nvPr>
        </p:nvSpPr>
        <p:spPr>
          <a:xfrm>
            <a:off x="1094125" y="1618900"/>
            <a:ext cx="6429900" cy="14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50"/>
          <p:cNvSpPr/>
          <p:nvPr/>
        </p:nvSpPr>
        <p:spPr>
          <a:xfrm rot="-3224087" flipH="1">
            <a:off x="7590735" y="764028"/>
            <a:ext cx="1705595" cy="1705595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_1_1_1_1_2">
    <p:bg>
      <p:bgPr>
        <a:solidFill>
          <a:schemeClr val="accent2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>
            <a:lvl1pPr marL="240030" indent="-240030">
              <a:buFont typeface="Wingdings" panose="05000000000000000000" pitchFamily="2" charset="2"/>
              <a:buChar char="l"/>
              <a:defRPr sz="135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480060" indent="-205740">
              <a:buFont typeface="Wingdings" panose="05000000000000000000" pitchFamily="2" charset="2"/>
              <a:buChar char="§"/>
              <a:defRPr sz="135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685800" indent="-171450">
              <a:buFont typeface="Wingdings" panose="05000000000000000000" pitchFamily="2" charset="2"/>
              <a:buChar char="§"/>
              <a:defRPr sz="135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028700" indent="-171450">
              <a:buFont typeface="Wingdings" panose="05000000000000000000" pitchFamily="2" charset="2"/>
              <a:buChar char=""/>
              <a:defRPr sz="135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35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26872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96" r:id="rId5"/>
    <p:sldLayoutId id="2147483697" r:id="rId6"/>
    <p:sldLayoutId id="214748370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)&#50640;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3" Type="http://schemas.openxmlformats.org/officeDocument/2006/relationships/hyperlink" Target="https://bit.ly/3A1uf1Q" TargetMode="External"/><Relationship Id="rId7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5" Type="http://schemas.openxmlformats.org/officeDocument/2006/relationships/hyperlink" Target="http://bit.ly/33VAFh3" TargetMode="External"/><Relationship Id="rId10" Type="http://schemas.openxmlformats.org/officeDocument/2006/relationships/hyperlink" Target="https://www.videvo.net/?utm_source=slidesgo_template&amp;utm_medium=referral-link&amp;utm_campaign=sg_resources&amp;utm_content=videvo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wepik.com/?utm_source=slidesgo_template&amp;utm_medium=referral-link&amp;utm_campaign=promo-slide&amp;utm_term=slidesgo&amp;utm_content=wepi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7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Perceptron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613-D4C9-6A01-497F-B61683D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Multiple Layer Perceptron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D5F8B-93FE-25D3-F380-5F5BA2141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XOR Problem can be solved with a combination of NAND, OR, and </a:t>
            </a:r>
            <a:r>
              <a:rPr lang="en-US" altLang="ko-KR" dirty="0" err="1"/>
              <a:t>AND</a:t>
            </a:r>
            <a:r>
              <a:rPr lang="en-US" altLang="ko-KR" dirty="0"/>
              <a:t> Gate.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A42AE3-B52A-5DF4-E16F-629B011D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98" y="1431866"/>
            <a:ext cx="7785500" cy="2279767"/>
          </a:xfrm>
          <a:prstGeom prst="rect">
            <a:avLst/>
          </a:prstGeom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FB12491D-5BE9-22B0-4182-742F67A6777A}"/>
              </a:ext>
            </a:extLst>
          </p:cNvPr>
          <p:cNvSpPr txBox="1">
            <a:spLocks/>
          </p:cNvSpPr>
          <p:nvPr/>
        </p:nvSpPr>
        <p:spPr>
          <a:xfrm>
            <a:off x="702900" y="3887753"/>
            <a:ext cx="7704891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dirty="0"/>
              <a:t>There are two hidden layers, which means we can solve the XOR Problem with Multiple Layer Perceptron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19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613-D4C9-6A01-497F-B61683D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Multiple Layer Perceptron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D5F8B-93FE-25D3-F380-5F5BA2141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So, we can solve complex problems with Multiple Layer Perceptron, which has lots of hidden layers for learning.</a:t>
            </a:r>
          </a:p>
          <a:p>
            <a:endParaRPr lang="en-US" altLang="ko-KR" dirty="0"/>
          </a:p>
          <a:p>
            <a:r>
              <a:rPr lang="en-US" altLang="ko-KR" dirty="0"/>
              <a:t>The more hidden layers MLP has, the deeper it is; that is, Deep Learning.</a:t>
            </a:r>
          </a:p>
        </p:txBody>
      </p:sp>
      <p:pic>
        <p:nvPicPr>
          <p:cNvPr id="9" name="Picture 4" descr="다층 퍼셉트론 (Multi-layer Perceptron)">
            <a:extLst>
              <a:ext uri="{FF2B5EF4-FFF2-40B4-BE49-F238E27FC236}">
                <a16:creationId xmlns:a16="http://schemas.microsoft.com/office/drawing/2014/main" id="{E9BBDF3F-71D6-4D92-EE7B-C3E8B85F8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26" y="2178040"/>
            <a:ext cx="4500347" cy="229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id="{998C9729-D361-0088-A72E-DE410029DE57}"/>
              </a:ext>
            </a:extLst>
          </p:cNvPr>
          <p:cNvSpPr txBox="1">
            <a:spLocks/>
          </p:cNvSpPr>
          <p:nvPr/>
        </p:nvSpPr>
        <p:spPr>
          <a:xfrm>
            <a:off x="2259552" y="4405261"/>
            <a:ext cx="4562621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b="1" dirty="0"/>
              <a:t>Multiple Layer Perceptron: more than 1 hidden layer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229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613-D4C9-6A01-497F-B61683D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Multiple Layer Perceptron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D5F8B-93FE-25D3-F380-5F5BA2141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We need to minimize the error between results and answers: </a:t>
            </a:r>
            <a:r>
              <a:rPr lang="en-US" altLang="ko-KR" b="1" dirty="0"/>
              <a:t>Back Propagation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C93364-F188-1A36-7174-269C385A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25" y="3938180"/>
            <a:ext cx="7620392" cy="590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163C5F-0BC0-0093-22AC-2F3F73BF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971" y="1490006"/>
            <a:ext cx="2829230" cy="23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1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613-D4C9-6A01-497F-B61683D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Together 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D5F8B-93FE-25D3-F380-5F5BA2141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900" y="1127489"/>
            <a:ext cx="7738200" cy="505200"/>
          </a:xfrm>
        </p:spPr>
        <p:txBody>
          <a:bodyPr/>
          <a:lstStyle/>
          <a:p>
            <a:r>
              <a:rPr lang="en-US" altLang="ko-KR" dirty="0"/>
              <a:t>Let's go to A Neural Network Playground:</a:t>
            </a:r>
            <a:r>
              <a:rPr lang="ko-KR" altLang="en-US" dirty="0"/>
              <a:t> </a:t>
            </a:r>
            <a:r>
              <a:rPr lang="en-US" altLang="ko-KR" sz="800" dirty="0"/>
              <a:t>https://playground.tensorflow.org/#activation=tanh&amp;batchSize=10&amp;dataset=circle&amp;regDataset=reg-plane&amp;learningRate=0.03&amp;regularizationRate=0&amp;noise=0&amp;networkShape=4,2&amp;seed=0.99005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</a:p>
        </p:txBody>
      </p:sp>
    </p:spTree>
    <p:extLst>
      <p:ext uri="{BB962C8B-B14F-4D97-AF65-F5344CB8AC3E}">
        <p14:creationId xmlns:p14="http://schemas.microsoft.com/office/powerpoint/2010/main" val="148454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플레이그라운드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en-US" altLang="ko-KR" u="sng" dirty="0">
                <a:hlinkClick r:id="rId2"/>
              </a:rPr>
              <a:t>https://playground.tensorflow.org)</a:t>
            </a:r>
            <a:endParaRPr lang="en-US" altLang="ko-KR" u="sng" dirty="0"/>
          </a:p>
          <a:p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플로우</a:t>
            </a:r>
            <a:r>
              <a:rPr lang="ko-KR" altLang="en-US" dirty="0"/>
              <a:t> 플레이그라운드는 자바 스크립트로 작성된 웹 애플리케이션으로 웹 브라우저에서 실행</a:t>
            </a:r>
            <a:endParaRPr lang="en-US" altLang="ko-KR" dirty="0"/>
          </a:p>
          <a:p>
            <a:r>
              <a:rPr lang="ko-KR" altLang="en-US" dirty="0"/>
              <a:t>이 사이트에서는 사용자가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구성하고 여러 가지 매개 변수를 조정하면서 실험할 수 있는 기능을 제공한다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45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플레이그라운드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66" y="1200150"/>
            <a:ext cx="5451080" cy="3371850"/>
          </a:xfrm>
        </p:spPr>
      </p:pic>
    </p:spTree>
    <p:extLst>
      <p:ext uri="{BB962C8B-B14F-4D97-AF65-F5344CB8AC3E}">
        <p14:creationId xmlns:p14="http://schemas.microsoft.com/office/powerpoint/2010/main" val="300539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선형 분리 가능한 입력 데이터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42" y="1545636"/>
            <a:ext cx="4192718" cy="2777784"/>
          </a:xfrm>
        </p:spPr>
      </p:pic>
    </p:spTree>
    <p:extLst>
      <p:ext uri="{BB962C8B-B14F-4D97-AF65-F5344CB8AC3E}">
        <p14:creationId xmlns:p14="http://schemas.microsoft.com/office/powerpoint/2010/main" val="3797082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에포크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81" y="1205210"/>
            <a:ext cx="6115050" cy="3361730"/>
          </a:xfrm>
        </p:spPr>
      </p:pic>
    </p:spTree>
    <p:extLst>
      <p:ext uri="{BB962C8B-B14F-4D97-AF65-F5344CB8AC3E}">
        <p14:creationId xmlns:p14="http://schemas.microsoft.com/office/powerpoint/2010/main" val="458545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81" y="1207282"/>
            <a:ext cx="6115050" cy="3357587"/>
          </a:xfrm>
        </p:spPr>
      </p:pic>
    </p:spTree>
    <p:extLst>
      <p:ext uri="{BB962C8B-B14F-4D97-AF65-F5344CB8AC3E}">
        <p14:creationId xmlns:p14="http://schemas.microsoft.com/office/powerpoint/2010/main" val="298635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 선택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81" y="1301745"/>
            <a:ext cx="6115050" cy="3168660"/>
          </a:xfrm>
        </p:spPr>
      </p:pic>
    </p:spTree>
    <p:extLst>
      <p:ext uri="{BB962C8B-B14F-4D97-AF65-F5344CB8AC3E}">
        <p14:creationId xmlns:p14="http://schemas.microsoft.com/office/powerpoint/2010/main" val="311256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8"/>
          <p:cNvSpPr txBox="1">
            <a:spLocks noGrp="1"/>
          </p:cNvSpPr>
          <p:nvPr>
            <p:ph type="title"/>
          </p:nvPr>
        </p:nvSpPr>
        <p:spPr>
          <a:xfrm>
            <a:off x="702925" y="420113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graphicFrame>
        <p:nvGraphicFramePr>
          <p:cNvPr id="480" name="Google Shape;480;p58"/>
          <p:cNvGraphicFramePr/>
          <p:nvPr>
            <p:extLst>
              <p:ext uri="{D42A27DB-BD31-4B8C-83A1-F6EECF244321}">
                <p14:modId xmlns:p14="http://schemas.microsoft.com/office/powerpoint/2010/main" val="1788337927"/>
              </p:ext>
            </p:extLst>
          </p:nvPr>
        </p:nvGraphicFramePr>
        <p:xfrm>
          <a:off x="702925" y="1691025"/>
          <a:ext cx="7704000" cy="1402000"/>
        </p:xfrm>
        <a:graphic>
          <a:graphicData uri="http://schemas.openxmlformats.org/drawingml/2006/table">
            <a:tbl>
              <a:tblPr>
                <a:noFill/>
                <a:tableStyleId>{0324179D-5A76-4B28-A430-DBD8E55DE50D}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Neural Network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artificial neural network, architecture, </a:t>
                      </a:r>
                      <a:endParaRPr sz="1000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simple description to Logistic Regression</a:t>
                      </a:r>
                      <a:endParaRPr sz="1000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767179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Single Layer Perceptron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00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AND, OR, NAND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Multiple Layer Perceptron</a:t>
                      </a:r>
                      <a:endParaRPr sz="1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Ndarray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reshape, dot product, concatenate, split, useful methods</a:t>
                      </a:r>
                      <a:endParaRPr sz="1000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1" name="Google Shape;481;p58"/>
          <p:cNvSpPr txBox="1"/>
          <p:nvPr/>
        </p:nvSpPr>
        <p:spPr>
          <a:xfrm>
            <a:off x="1328413" y="4376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For more info:</a:t>
            </a:r>
            <a:br>
              <a:rPr lang="en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1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</a:t>
            </a:r>
            <a:r>
              <a:rPr lang="en" sz="1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1000"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58"/>
          <p:cNvSpPr txBox="1"/>
          <p:nvPr/>
        </p:nvSpPr>
        <p:spPr>
          <a:xfrm>
            <a:off x="4490525" y="4376400"/>
            <a:ext cx="367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You can visit our sister projects:</a:t>
            </a:r>
            <a:br>
              <a:rPr lang="en" sz="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 </a:t>
            </a:r>
            <a:r>
              <a:rPr lang="en" sz="1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600"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유형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67594"/>
            <a:ext cx="6115050" cy="164504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71" y="3065833"/>
            <a:ext cx="2970330" cy="16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97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데이터와 테스트 데이터의 비율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53" y="1200150"/>
            <a:ext cx="6051907" cy="3371850"/>
          </a:xfrm>
        </p:spPr>
      </p:pic>
    </p:spTree>
    <p:extLst>
      <p:ext uri="{BB962C8B-B14F-4D97-AF65-F5344CB8AC3E}">
        <p14:creationId xmlns:p14="http://schemas.microsoft.com/office/powerpoint/2010/main" val="312946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특징 선택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74" y="1200150"/>
            <a:ext cx="5468864" cy="3371850"/>
          </a:xfrm>
        </p:spPr>
      </p:pic>
    </p:spTree>
    <p:extLst>
      <p:ext uri="{BB962C8B-B14F-4D97-AF65-F5344CB8AC3E}">
        <p14:creationId xmlns:p14="http://schemas.microsoft.com/office/powerpoint/2010/main" val="631045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8B943-098A-C556-758B-DFA4783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특징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06313F-6781-B107-82E1-1659F8EEB9C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57755" y="1383618"/>
            <a:ext cx="3969965" cy="2761510"/>
          </a:xfrm>
        </p:spPr>
      </p:pic>
    </p:spTree>
    <p:extLst>
      <p:ext uri="{BB962C8B-B14F-4D97-AF65-F5344CB8AC3E}">
        <p14:creationId xmlns:p14="http://schemas.microsoft.com/office/powerpoint/2010/main" val="281987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추가하기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39" y="1200150"/>
            <a:ext cx="5463134" cy="3371850"/>
          </a:xfrm>
        </p:spPr>
      </p:pic>
    </p:spTree>
    <p:extLst>
      <p:ext uri="{BB962C8B-B14F-4D97-AF65-F5344CB8AC3E}">
        <p14:creationId xmlns:p14="http://schemas.microsoft.com/office/powerpoint/2010/main" val="2221891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시작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1" y="1221600"/>
            <a:ext cx="5005901" cy="3715417"/>
          </a:xfrm>
        </p:spPr>
      </p:pic>
    </p:spTree>
    <p:extLst>
      <p:ext uri="{BB962C8B-B14F-4D97-AF65-F5344CB8AC3E}">
        <p14:creationId xmlns:p14="http://schemas.microsoft.com/office/powerpoint/2010/main" val="1306238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완료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81" y="1315995"/>
            <a:ext cx="6115050" cy="3140161"/>
          </a:xfrm>
        </p:spPr>
      </p:pic>
    </p:spTree>
    <p:extLst>
      <p:ext uri="{BB962C8B-B14F-4D97-AF65-F5344CB8AC3E}">
        <p14:creationId xmlns:p14="http://schemas.microsoft.com/office/powerpoint/2010/main" val="2562716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없이 분류 실습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81" y="1327591"/>
            <a:ext cx="6115050" cy="3116969"/>
          </a:xfrm>
        </p:spPr>
      </p:pic>
    </p:spTree>
    <p:extLst>
      <p:ext uri="{BB962C8B-B14F-4D97-AF65-F5344CB8AC3E}">
        <p14:creationId xmlns:p14="http://schemas.microsoft.com/office/powerpoint/2010/main" val="235477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은닉층을</a:t>
            </a:r>
            <a:r>
              <a:rPr lang="ko-KR" altLang="en-US" dirty="0"/>
              <a:t> 추가한 실습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81" y="1589022"/>
            <a:ext cx="6115050" cy="2594106"/>
          </a:xfrm>
        </p:spPr>
      </p:pic>
    </p:spTree>
    <p:extLst>
      <p:ext uri="{BB962C8B-B14F-4D97-AF65-F5344CB8AC3E}">
        <p14:creationId xmlns:p14="http://schemas.microsoft.com/office/powerpoint/2010/main" val="3204281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613-D4C9-6A01-497F-B61683D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D5F8B-93FE-25D3-F380-5F5BA2141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900" y="1127489"/>
            <a:ext cx="7738200" cy="505200"/>
          </a:xfrm>
        </p:spPr>
        <p:txBody>
          <a:bodyPr/>
          <a:lstStyle/>
          <a:p>
            <a:r>
              <a:rPr lang="en-US" altLang="ko-KR" dirty="0"/>
              <a:t>make a neural network!</a:t>
            </a:r>
          </a:p>
          <a:p>
            <a:endParaRPr lang="en-US" altLang="ko-KR" dirty="0"/>
          </a:p>
          <a:p>
            <a:pPr>
              <a:buAutoNum type="arabicPeriod"/>
            </a:pPr>
            <a:r>
              <a:rPr lang="en-US" altLang="ko-KR" dirty="0"/>
              <a:t>a</a:t>
            </a:r>
          </a:p>
          <a:p>
            <a:pPr>
              <a:buAutoNum type="arabicPeriod"/>
            </a:pPr>
            <a:r>
              <a:rPr lang="en-US" altLang="ko-KR" dirty="0"/>
              <a:t>b</a:t>
            </a:r>
          </a:p>
          <a:p>
            <a:pPr>
              <a:buAutoNum type="arabicPeriod"/>
            </a:pPr>
            <a:r>
              <a:rPr lang="en-US" altLang="ko-KR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1482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2EBED-61B9-DD4D-C3D9-FB2EC6F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FA96A9-A65F-6898-D826-B3A56EAC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Artificial Neural Network(ANN) </a:t>
            </a:r>
            <a:r>
              <a:rPr lang="en-US" altLang="ko-KR" dirty="0"/>
              <a:t>is </a:t>
            </a:r>
            <a:r>
              <a:rPr lang="en-US" altLang="ko-KR" b="1" dirty="0"/>
              <a:t>a computing architecture </a:t>
            </a:r>
            <a:r>
              <a:rPr lang="en-US" altLang="ko-KR" dirty="0"/>
              <a:t>made similar with biological neural network.</a:t>
            </a:r>
          </a:p>
          <a:p>
            <a:r>
              <a:rPr lang="en-US" altLang="ko-KR" b="1" dirty="0"/>
              <a:t>Perceptron</a:t>
            </a:r>
            <a:r>
              <a:rPr lang="en-US" altLang="ko-KR" dirty="0"/>
              <a:t> is an algorithm which gets several input data and results in one output as a unit of ANN.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3FD256-7B4B-39DE-10CA-1287AE67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1" y="2225691"/>
            <a:ext cx="4144057" cy="19061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A047F4-0A20-BA09-ACE6-284A57F36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719" y="2015199"/>
            <a:ext cx="2829230" cy="23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48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613-D4C9-6A01-497F-B61683D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Together 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D5F8B-93FE-25D3-F380-5F5BA2141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900" y="1127489"/>
            <a:ext cx="7738200" cy="505200"/>
          </a:xfrm>
        </p:spPr>
        <p:txBody>
          <a:bodyPr/>
          <a:lstStyle/>
          <a:p>
            <a:r>
              <a:rPr lang="en-US" altLang="ko-KR" dirty="0"/>
              <a:t>Classification using </a:t>
            </a:r>
            <a:r>
              <a:rPr lang="en-US" altLang="ko-KR" dirty="0" err="1"/>
              <a:t>sklearn.linear_model.Perceptron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146524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613-D4C9-6A01-497F-B61683D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Together 3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D5F8B-93FE-25D3-F380-5F5BA2141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900" y="1127489"/>
            <a:ext cx="7738200" cy="505200"/>
          </a:xfrm>
        </p:spPr>
        <p:txBody>
          <a:bodyPr/>
          <a:lstStyle/>
          <a:p>
            <a:r>
              <a:rPr lang="en-US" altLang="ko-KR" dirty="0"/>
              <a:t>Classification using </a:t>
            </a:r>
            <a:r>
              <a:rPr lang="en-US" altLang="ko-KR" dirty="0" err="1"/>
              <a:t>svm</a:t>
            </a:r>
            <a:r>
              <a:rPr lang="en-US" altLang="ko-KR" dirty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reference: https://www.kaggle.com/code/funxexcel/p1-sklearn-svm-model</a:t>
            </a:r>
          </a:p>
        </p:txBody>
      </p:sp>
    </p:spTree>
    <p:extLst>
      <p:ext uri="{BB962C8B-B14F-4D97-AF65-F5344CB8AC3E}">
        <p14:creationId xmlns:p14="http://schemas.microsoft.com/office/powerpoint/2010/main" val="3946388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613-D4C9-6A01-497F-B61683D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D5F8B-93FE-25D3-F380-5F5BA2141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900" y="1127489"/>
            <a:ext cx="7738200" cy="505200"/>
          </a:xfrm>
        </p:spPr>
        <p:txBody>
          <a:bodyPr/>
          <a:lstStyle/>
          <a:p>
            <a:r>
              <a:rPr lang="en-US" altLang="ko-KR" dirty="0"/>
              <a:t>MNIST datasets.</a:t>
            </a:r>
          </a:p>
          <a:p>
            <a:endParaRPr lang="en-US" altLang="ko-KR" sz="800" dirty="0"/>
          </a:p>
          <a:p>
            <a:r>
              <a:rPr lang="en-US" altLang="ko-KR" sz="800" dirty="0"/>
              <a:t>solution: https://www.kaggle.com/code/ismailelbouknify/deep-learning-with-sklearn-mlp-classifier/notebook</a:t>
            </a:r>
          </a:p>
        </p:txBody>
      </p:sp>
    </p:spTree>
    <p:extLst>
      <p:ext uri="{BB962C8B-B14F-4D97-AF65-F5344CB8AC3E}">
        <p14:creationId xmlns:p14="http://schemas.microsoft.com/office/powerpoint/2010/main" val="1366110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613-D4C9-6A01-497F-B61683D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D5F8B-93FE-25D3-F380-5F5BA2141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900" y="1127489"/>
            <a:ext cx="7738200" cy="505200"/>
          </a:xfrm>
        </p:spPr>
        <p:txBody>
          <a:bodyPr/>
          <a:lstStyle/>
          <a:p>
            <a:r>
              <a:rPr lang="en-US" altLang="ko-KR" dirty="0"/>
              <a:t>Heart disease </a:t>
            </a:r>
            <a:r>
              <a:rPr lang="en-US" altLang="ko-KR" dirty="0" err="1"/>
              <a:t>classfication</a:t>
            </a:r>
            <a:endParaRPr lang="en-US" altLang="ko-KR" dirty="0"/>
          </a:p>
          <a:p>
            <a:endParaRPr lang="en-US" altLang="ko-KR" sz="800" dirty="0"/>
          </a:p>
          <a:p>
            <a:r>
              <a:rPr lang="en-US" altLang="ko-KR" sz="800" dirty="0"/>
              <a:t>solution: https://www.kaggle.com/code/cdabakoglu/heart-disease-classifications-machine-learning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2098475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7" name="Google Shape;6057;p116"/>
          <p:cNvSpPr txBox="1">
            <a:spLocks noGrp="1"/>
          </p:cNvSpPr>
          <p:nvPr>
            <p:ph type="title"/>
          </p:nvPr>
        </p:nvSpPr>
        <p:spPr>
          <a:xfrm>
            <a:off x="1094125" y="558925"/>
            <a:ext cx="68301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6058" name="Google Shape;6058;p116"/>
          <p:cNvSpPr txBox="1">
            <a:spLocks noGrp="1"/>
          </p:cNvSpPr>
          <p:nvPr>
            <p:ph type="subTitle" idx="1"/>
          </p:nvPr>
        </p:nvSpPr>
        <p:spPr>
          <a:xfrm>
            <a:off x="1094125" y="1618900"/>
            <a:ext cx="6429900" cy="14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3"/>
                </a:solidFill>
              </a:rPr>
              <a:t>Do you have any questions?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6059" name="Google Shape;6059;p116"/>
          <p:cNvSpPr/>
          <p:nvPr/>
        </p:nvSpPr>
        <p:spPr>
          <a:xfrm>
            <a:off x="2262979" y="3123150"/>
            <a:ext cx="302994" cy="30330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0" name="Google Shape;6060;p116"/>
          <p:cNvGrpSpPr/>
          <p:nvPr/>
        </p:nvGrpSpPr>
        <p:grpSpPr>
          <a:xfrm>
            <a:off x="1208965" y="3123457"/>
            <a:ext cx="303352" cy="302983"/>
            <a:chOff x="3303268" y="3817349"/>
            <a:chExt cx="346056" cy="345674"/>
          </a:xfrm>
        </p:grpSpPr>
        <p:sp>
          <p:nvSpPr>
            <p:cNvPr id="6061" name="Google Shape;6061;p11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1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1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1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5" name="Google Shape;6065;p116"/>
          <p:cNvGrpSpPr/>
          <p:nvPr/>
        </p:nvGrpSpPr>
        <p:grpSpPr>
          <a:xfrm>
            <a:off x="1736045" y="3123458"/>
            <a:ext cx="303352" cy="302983"/>
            <a:chOff x="3752358" y="3817349"/>
            <a:chExt cx="346056" cy="345674"/>
          </a:xfrm>
        </p:grpSpPr>
        <p:sp>
          <p:nvSpPr>
            <p:cNvPr id="6066" name="Google Shape;6066;p11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1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1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1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0" name="Google Shape;6070;p116"/>
          <p:cNvSpPr txBox="1"/>
          <p:nvPr/>
        </p:nvSpPr>
        <p:spPr>
          <a:xfrm>
            <a:off x="1094125" y="4044750"/>
            <a:ext cx="78585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2EBED-61B9-DD4D-C3D9-FB2EC6F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FA96A9-A65F-6898-D826-B3A56EACA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900" y="3598713"/>
            <a:ext cx="7738200" cy="505200"/>
          </a:xfrm>
        </p:spPr>
        <p:txBody>
          <a:bodyPr/>
          <a:lstStyle/>
          <a:p>
            <a:r>
              <a:rPr lang="en-US" altLang="ko-KR" dirty="0"/>
              <a:t>There are three types of layers: </a:t>
            </a:r>
            <a:r>
              <a:rPr lang="en-US" altLang="ko-KR" b="1" dirty="0"/>
              <a:t>input layer</a:t>
            </a:r>
            <a:r>
              <a:rPr lang="en-US" altLang="ko-KR" dirty="0"/>
              <a:t>, </a:t>
            </a:r>
            <a:r>
              <a:rPr lang="en-US" altLang="ko-KR" b="1" dirty="0"/>
              <a:t>hidden layer</a:t>
            </a:r>
            <a:r>
              <a:rPr lang="en-US" altLang="ko-KR" dirty="0"/>
              <a:t>, </a:t>
            </a:r>
            <a:r>
              <a:rPr lang="en-US" altLang="ko-KR" b="1" dirty="0"/>
              <a:t>output layer</a:t>
            </a:r>
          </a:p>
          <a:p>
            <a:r>
              <a:rPr lang="en-US" altLang="ko-KR" b="1" dirty="0"/>
              <a:t>input layer</a:t>
            </a:r>
            <a:r>
              <a:rPr lang="en-US" altLang="ko-KR" dirty="0"/>
              <a:t>: a layer which get </a:t>
            </a:r>
            <a:r>
              <a:rPr lang="en-US" altLang="ko-KR" b="1" dirty="0"/>
              <a:t>input</a:t>
            </a:r>
            <a:r>
              <a:rPr lang="en-US" altLang="ko-KR" dirty="0"/>
              <a:t> data</a:t>
            </a:r>
          </a:p>
          <a:p>
            <a:r>
              <a:rPr lang="en-US" altLang="ko-KR" b="1" dirty="0"/>
              <a:t>hidden layer</a:t>
            </a:r>
            <a:r>
              <a:rPr lang="en-US" altLang="ko-KR" dirty="0"/>
              <a:t>: a layer which does </a:t>
            </a:r>
            <a:r>
              <a:rPr lang="en-US" altLang="ko-KR" b="1" dirty="0"/>
              <a:t>learning</a:t>
            </a:r>
          </a:p>
          <a:p>
            <a:r>
              <a:rPr lang="en-US" altLang="ko-KR" b="1" dirty="0"/>
              <a:t>output layer</a:t>
            </a:r>
            <a:r>
              <a:rPr lang="en-US" altLang="ko-KR" dirty="0"/>
              <a:t>: a layer which </a:t>
            </a:r>
            <a:r>
              <a:rPr lang="en-US" altLang="ko-KR" b="1" dirty="0"/>
              <a:t>output</a:t>
            </a:r>
            <a:r>
              <a:rPr lang="en-US" altLang="ko-KR" dirty="0"/>
              <a:t> results</a:t>
            </a:r>
          </a:p>
          <a:p>
            <a:endParaRPr lang="en-US" altLang="ko-KR" dirty="0"/>
          </a:p>
          <a:p>
            <a:r>
              <a:rPr lang="ko-KR" altLang="en-US" dirty="0"/>
              <a:t>                           </a:t>
            </a:r>
            <a:r>
              <a:rPr lang="en-US" altLang="ko-KR" dirty="0"/>
              <a:t>: a Node; a </a:t>
            </a:r>
            <a:r>
              <a:rPr lang="en-US" altLang="ko-KR" b="1" dirty="0"/>
              <a:t>logistic regression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26364-BBF5-37A2-92DE-A8865324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84" y="1121563"/>
            <a:ext cx="6720232" cy="240383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DD19C31-6569-0768-367A-D7F67009245E}"/>
              </a:ext>
            </a:extLst>
          </p:cNvPr>
          <p:cNvSpPr/>
          <p:nvPr/>
        </p:nvSpPr>
        <p:spPr>
          <a:xfrm>
            <a:off x="895643" y="4542962"/>
            <a:ext cx="989428" cy="3329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2EBED-61B9-DD4D-C3D9-FB2EC6F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FA96A9-A65F-6898-D826-B3A56EACA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Logistic Regression </a:t>
            </a:r>
            <a:r>
              <a:rPr lang="en-US" altLang="ko-KR" dirty="0"/>
              <a:t>is </a:t>
            </a:r>
            <a:r>
              <a:rPr lang="en-US" altLang="ko-KR" b="1" dirty="0"/>
              <a:t>a classification method </a:t>
            </a:r>
            <a:r>
              <a:rPr lang="en-US" altLang="ko-KR" dirty="0"/>
              <a:t>which classifies input data into a certain category.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AD63F3-0C4B-6C71-3B5E-6AD30AB7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1" y="1654130"/>
            <a:ext cx="5784325" cy="3180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02C82A-15DC-823D-AB1D-7B5A21B6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79" y="1654130"/>
            <a:ext cx="2818228" cy="70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9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2EBED-61B9-DD4D-C3D9-FB2EC6F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 Layer Perceptron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FA96A9-A65F-6898-D826-B3A56EACA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314" y="3598713"/>
            <a:ext cx="3577883" cy="505200"/>
          </a:xfrm>
        </p:spPr>
        <p:txBody>
          <a:bodyPr/>
          <a:lstStyle/>
          <a:p>
            <a:r>
              <a:rPr lang="en-US" altLang="ko-KR" b="1" dirty="0"/>
              <a:t>Single Layer Perceptron: 1 hidden layer</a:t>
            </a:r>
            <a:endParaRPr lang="ko-KR" altLang="en-US" b="1" dirty="0"/>
          </a:p>
        </p:txBody>
      </p:sp>
      <p:pic>
        <p:nvPicPr>
          <p:cNvPr id="1026" name="Picture 2" descr="퍼셉트론의 기본 개념과 학습 규칙, 한계점">
            <a:extLst>
              <a:ext uri="{FF2B5EF4-FFF2-40B4-BE49-F238E27FC236}">
                <a16:creationId xmlns:a16="http://schemas.microsoft.com/office/drawing/2014/main" id="{E17DBC02-429E-E144-705A-F52143CE5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3" y="1366804"/>
            <a:ext cx="2568316" cy="209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다층 퍼셉트론 (Multi-layer Perceptron)">
            <a:extLst>
              <a:ext uri="{FF2B5EF4-FFF2-40B4-BE49-F238E27FC236}">
                <a16:creationId xmlns:a16="http://schemas.microsoft.com/office/drawing/2014/main" id="{EF5DF4BF-E7CE-4B04-ECC2-FD60FF39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400" y="1362114"/>
            <a:ext cx="4500347" cy="229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D86EE949-8788-CE5B-A588-18983B495EC8}"/>
              </a:ext>
            </a:extLst>
          </p:cNvPr>
          <p:cNvSpPr txBox="1">
            <a:spLocks/>
          </p:cNvSpPr>
          <p:nvPr/>
        </p:nvSpPr>
        <p:spPr>
          <a:xfrm>
            <a:off x="4239064" y="3598713"/>
            <a:ext cx="4562621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b="1" dirty="0"/>
              <a:t>Multiple Layer Perceptron: more than 1 hidden layer</a:t>
            </a:r>
            <a:endParaRPr lang="ko-KR" altLang="en-US" b="1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2C1EF89B-F3F7-FCB2-D5CA-0686CBB5775C}"/>
              </a:ext>
            </a:extLst>
          </p:cNvPr>
          <p:cNvSpPr txBox="1">
            <a:spLocks/>
          </p:cNvSpPr>
          <p:nvPr/>
        </p:nvSpPr>
        <p:spPr>
          <a:xfrm>
            <a:off x="843577" y="4103913"/>
            <a:ext cx="307662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9603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2EBED-61B9-DD4D-C3D9-FB2EC6F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 Layer Perceptron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FA96A9-A65F-6898-D826-B3A56EACA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900" y="1104042"/>
            <a:ext cx="7738200" cy="505200"/>
          </a:xfrm>
        </p:spPr>
        <p:txBody>
          <a:bodyPr/>
          <a:lstStyle/>
          <a:p>
            <a:r>
              <a:rPr lang="en-US" altLang="ko-KR" dirty="0"/>
              <a:t>Let's think about AND, OR, NAND logical gate.</a:t>
            </a:r>
            <a:endParaRPr lang="ko-KR" altLang="en-US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7D155B8B-1E78-C912-7D25-77A23FA24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438909"/>
              </p:ext>
            </p:extLst>
          </p:nvPr>
        </p:nvGraphicFramePr>
        <p:xfrm>
          <a:off x="295422" y="1482285"/>
          <a:ext cx="2335236" cy="1854200"/>
        </p:xfrm>
        <a:graphic>
          <a:graphicData uri="http://schemas.openxmlformats.org/drawingml/2006/table">
            <a:tbl>
              <a:tblPr firstRow="1" bandRow="1">
                <a:tableStyleId>{0324179D-5A76-4B28-A430-DBD8E55DE50D}</a:tableStyleId>
              </a:tblPr>
              <a:tblGrid>
                <a:gridCol w="778412">
                  <a:extLst>
                    <a:ext uri="{9D8B030D-6E8A-4147-A177-3AD203B41FA5}">
                      <a16:colId xmlns:a16="http://schemas.microsoft.com/office/drawing/2014/main" val="2033294874"/>
                    </a:ext>
                  </a:extLst>
                </a:gridCol>
                <a:gridCol w="778412">
                  <a:extLst>
                    <a:ext uri="{9D8B030D-6E8A-4147-A177-3AD203B41FA5}">
                      <a16:colId xmlns:a16="http://schemas.microsoft.com/office/drawing/2014/main" val="926151246"/>
                    </a:ext>
                  </a:extLst>
                </a:gridCol>
                <a:gridCol w="778412">
                  <a:extLst>
                    <a:ext uri="{9D8B030D-6E8A-4147-A177-3AD203B41FA5}">
                      <a16:colId xmlns:a16="http://schemas.microsoft.com/office/drawing/2014/main" val="3505248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 and 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0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4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30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8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0583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DD34030-F00F-39BC-7840-CF6E0537F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92987"/>
              </p:ext>
            </p:extLst>
          </p:nvPr>
        </p:nvGraphicFramePr>
        <p:xfrm>
          <a:off x="3038136" y="1482285"/>
          <a:ext cx="2647071" cy="1854200"/>
        </p:xfrm>
        <a:graphic>
          <a:graphicData uri="http://schemas.openxmlformats.org/drawingml/2006/table">
            <a:tbl>
              <a:tblPr firstRow="1" bandRow="1">
                <a:tableStyleId>{0324179D-5A76-4B28-A430-DBD8E55DE50D}</a:tableStyleId>
              </a:tblPr>
              <a:tblGrid>
                <a:gridCol w="882357">
                  <a:extLst>
                    <a:ext uri="{9D8B030D-6E8A-4147-A177-3AD203B41FA5}">
                      <a16:colId xmlns:a16="http://schemas.microsoft.com/office/drawing/2014/main" val="2033294874"/>
                    </a:ext>
                  </a:extLst>
                </a:gridCol>
                <a:gridCol w="882357">
                  <a:extLst>
                    <a:ext uri="{9D8B030D-6E8A-4147-A177-3AD203B41FA5}">
                      <a16:colId xmlns:a16="http://schemas.microsoft.com/office/drawing/2014/main" val="926151246"/>
                    </a:ext>
                  </a:extLst>
                </a:gridCol>
                <a:gridCol w="882357">
                  <a:extLst>
                    <a:ext uri="{9D8B030D-6E8A-4147-A177-3AD203B41FA5}">
                      <a16:colId xmlns:a16="http://schemas.microsoft.com/office/drawing/2014/main" val="3505248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 or 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0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4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30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8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0583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4CBA9EE-08DB-EEB0-383E-574C3DB65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496993"/>
              </p:ext>
            </p:extLst>
          </p:nvPr>
        </p:nvGraphicFramePr>
        <p:xfrm>
          <a:off x="6185254" y="1482285"/>
          <a:ext cx="2647071" cy="1854200"/>
        </p:xfrm>
        <a:graphic>
          <a:graphicData uri="http://schemas.openxmlformats.org/drawingml/2006/table">
            <a:tbl>
              <a:tblPr firstRow="1" bandRow="1">
                <a:tableStyleId>{0324179D-5A76-4B28-A430-DBD8E55DE50D}</a:tableStyleId>
              </a:tblPr>
              <a:tblGrid>
                <a:gridCol w="882357">
                  <a:extLst>
                    <a:ext uri="{9D8B030D-6E8A-4147-A177-3AD203B41FA5}">
                      <a16:colId xmlns:a16="http://schemas.microsoft.com/office/drawing/2014/main" val="2033294874"/>
                    </a:ext>
                  </a:extLst>
                </a:gridCol>
                <a:gridCol w="882357">
                  <a:extLst>
                    <a:ext uri="{9D8B030D-6E8A-4147-A177-3AD203B41FA5}">
                      <a16:colId xmlns:a16="http://schemas.microsoft.com/office/drawing/2014/main" val="926151246"/>
                    </a:ext>
                  </a:extLst>
                </a:gridCol>
                <a:gridCol w="882357">
                  <a:extLst>
                    <a:ext uri="{9D8B030D-6E8A-4147-A177-3AD203B41FA5}">
                      <a16:colId xmlns:a16="http://schemas.microsoft.com/office/drawing/2014/main" val="3505248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 </a:t>
                      </a:r>
                      <a:r>
                        <a:rPr lang="en-US" altLang="ko-KR" dirty="0" err="1"/>
                        <a:t>nand</a:t>
                      </a:r>
                      <a:r>
                        <a:rPr lang="en-US" altLang="ko-KR" dirty="0"/>
                        <a:t> 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0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4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30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8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05835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2EAD064-2721-048F-7AD0-8D187CC4B949}"/>
              </a:ext>
            </a:extLst>
          </p:cNvPr>
          <p:cNvSpPr/>
          <p:nvPr/>
        </p:nvSpPr>
        <p:spPr>
          <a:xfrm>
            <a:off x="440788" y="3629465"/>
            <a:ext cx="426720" cy="409993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7D9E33E-5C19-444C-555D-D2A23431F568}"/>
              </a:ext>
            </a:extLst>
          </p:cNvPr>
          <p:cNvSpPr/>
          <p:nvPr/>
        </p:nvSpPr>
        <p:spPr>
          <a:xfrm>
            <a:off x="1596683" y="3629464"/>
            <a:ext cx="426720" cy="40999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054BCB6-0F2B-28B0-ACBC-8335DA3C8A61}"/>
              </a:ext>
            </a:extLst>
          </p:cNvPr>
          <p:cNvSpPr/>
          <p:nvPr/>
        </p:nvSpPr>
        <p:spPr>
          <a:xfrm>
            <a:off x="436099" y="4480560"/>
            <a:ext cx="426720" cy="409993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A127619-F785-0F1C-8B10-DD293BA22283}"/>
              </a:ext>
            </a:extLst>
          </p:cNvPr>
          <p:cNvSpPr/>
          <p:nvPr/>
        </p:nvSpPr>
        <p:spPr>
          <a:xfrm>
            <a:off x="1596683" y="4480559"/>
            <a:ext cx="426720" cy="409993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EC66D7B-21A0-0496-460F-DC5BE23E7B39}"/>
              </a:ext>
            </a:extLst>
          </p:cNvPr>
          <p:cNvCxnSpPr/>
          <p:nvPr/>
        </p:nvCxnSpPr>
        <p:spPr>
          <a:xfrm>
            <a:off x="862819" y="3428257"/>
            <a:ext cx="1416147" cy="1281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00D526-8E24-3BD9-BC21-8C6D5973D86F}"/>
              </a:ext>
            </a:extLst>
          </p:cNvPr>
          <p:cNvSpPr txBox="1"/>
          <p:nvPr/>
        </p:nvSpPr>
        <p:spPr>
          <a:xfrm>
            <a:off x="373582" y="4531666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(0,0)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F84205-B3F1-2B20-F261-E33E4738E392}"/>
              </a:ext>
            </a:extLst>
          </p:cNvPr>
          <p:cNvSpPr txBox="1"/>
          <p:nvPr/>
        </p:nvSpPr>
        <p:spPr>
          <a:xfrm>
            <a:off x="373582" y="365103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(0,1)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49005-39F9-CD1E-44E7-50860D10EB3D}"/>
              </a:ext>
            </a:extLst>
          </p:cNvPr>
          <p:cNvSpPr txBox="1"/>
          <p:nvPr/>
        </p:nvSpPr>
        <p:spPr>
          <a:xfrm>
            <a:off x="1534166" y="3664676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(1,1)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DD9FF5-3F5B-9FCE-5DF4-734A0A68E4C3}"/>
              </a:ext>
            </a:extLst>
          </p:cNvPr>
          <p:cNvSpPr txBox="1"/>
          <p:nvPr/>
        </p:nvSpPr>
        <p:spPr>
          <a:xfrm>
            <a:off x="1542372" y="451198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(1,0)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2EB6F79-C301-C02B-D01A-278627789D19}"/>
              </a:ext>
            </a:extLst>
          </p:cNvPr>
          <p:cNvSpPr/>
          <p:nvPr/>
        </p:nvSpPr>
        <p:spPr>
          <a:xfrm>
            <a:off x="3478622" y="3636115"/>
            <a:ext cx="426720" cy="40999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369595E-2839-15FF-C90E-575426C368A7}"/>
              </a:ext>
            </a:extLst>
          </p:cNvPr>
          <p:cNvSpPr/>
          <p:nvPr/>
        </p:nvSpPr>
        <p:spPr>
          <a:xfrm>
            <a:off x="4634517" y="3636114"/>
            <a:ext cx="426720" cy="40999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5EC011A-2B50-C4CA-342A-20DCECE0A605}"/>
              </a:ext>
            </a:extLst>
          </p:cNvPr>
          <p:cNvSpPr/>
          <p:nvPr/>
        </p:nvSpPr>
        <p:spPr>
          <a:xfrm>
            <a:off x="3473933" y="4487210"/>
            <a:ext cx="426720" cy="409993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17060A-49CB-B4A9-FAFC-772D8AA905C6}"/>
              </a:ext>
            </a:extLst>
          </p:cNvPr>
          <p:cNvSpPr/>
          <p:nvPr/>
        </p:nvSpPr>
        <p:spPr>
          <a:xfrm>
            <a:off x="4634517" y="4487209"/>
            <a:ext cx="426720" cy="40999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1186FAE-4185-47A1-8576-C706D5119D3E}"/>
              </a:ext>
            </a:extLst>
          </p:cNvPr>
          <p:cNvCxnSpPr>
            <a:cxnSpLocks/>
          </p:cNvCxnSpPr>
          <p:nvPr/>
        </p:nvCxnSpPr>
        <p:spPr>
          <a:xfrm>
            <a:off x="3342146" y="3923777"/>
            <a:ext cx="1303413" cy="117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9454CC-81E3-D5B0-4334-41DC1CF9DCA9}"/>
              </a:ext>
            </a:extLst>
          </p:cNvPr>
          <p:cNvSpPr txBox="1"/>
          <p:nvPr/>
        </p:nvSpPr>
        <p:spPr>
          <a:xfrm>
            <a:off x="3411416" y="4538316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(0,0)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68FD37-7D95-9388-06DC-F633D92D3B05}"/>
              </a:ext>
            </a:extLst>
          </p:cNvPr>
          <p:cNvSpPr txBox="1"/>
          <p:nvPr/>
        </p:nvSpPr>
        <p:spPr>
          <a:xfrm>
            <a:off x="3411416" y="365768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(0,1)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4BFF5-E8CF-591B-2B30-2F357A93CC63}"/>
              </a:ext>
            </a:extLst>
          </p:cNvPr>
          <p:cNvSpPr txBox="1"/>
          <p:nvPr/>
        </p:nvSpPr>
        <p:spPr>
          <a:xfrm>
            <a:off x="4572000" y="3671326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(1,1)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C77C9F-0D91-1212-C734-AFB2F64C2955}"/>
              </a:ext>
            </a:extLst>
          </p:cNvPr>
          <p:cNvSpPr txBox="1"/>
          <p:nvPr/>
        </p:nvSpPr>
        <p:spPr>
          <a:xfrm>
            <a:off x="4580206" y="451863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(1,0)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F3B4BC3-D6DA-88A5-2738-4202C765E61D}"/>
              </a:ext>
            </a:extLst>
          </p:cNvPr>
          <p:cNvSpPr/>
          <p:nvPr/>
        </p:nvSpPr>
        <p:spPr>
          <a:xfrm>
            <a:off x="6698566" y="3607004"/>
            <a:ext cx="426720" cy="40999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778EB20-C185-227A-5A02-38BBB7A68F72}"/>
              </a:ext>
            </a:extLst>
          </p:cNvPr>
          <p:cNvSpPr/>
          <p:nvPr/>
        </p:nvSpPr>
        <p:spPr>
          <a:xfrm>
            <a:off x="7854461" y="3607003"/>
            <a:ext cx="426720" cy="409993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8870F67-A16B-4B00-47B4-5282EE07AFDA}"/>
              </a:ext>
            </a:extLst>
          </p:cNvPr>
          <p:cNvSpPr/>
          <p:nvPr/>
        </p:nvSpPr>
        <p:spPr>
          <a:xfrm>
            <a:off x="6693877" y="4458099"/>
            <a:ext cx="426720" cy="40999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065525A-B976-C89F-BBA1-797645B70971}"/>
              </a:ext>
            </a:extLst>
          </p:cNvPr>
          <p:cNvSpPr/>
          <p:nvPr/>
        </p:nvSpPr>
        <p:spPr>
          <a:xfrm>
            <a:off x="7854461" y="4458098"/>
            <a:ext cx="426720" cy="40999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3C67D7-00FB-BA40-D7B7-DCA6FDC9E22C}"/>
              </a:ext>
            </a:extLst>
          </p:cNvPr>
          <p:cNvCxnSpPr/>
          <p:nvPr/>
        </p:nvCxnSpPr>
        <p:spPr>
          <a:xfrm>
            <a:off x="7120597" y="3405796"/>
            <a:ext cx="1416147" cy="1281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2AF407-CDE7-D0AF-8FE2-EEF6D061C5EA}"/>
              </a:ext>
            </a:extLst>
          </p:cNvPr>
          <p:cNvSpPr txBox="1"/>
          <p:nvPr/>
        </p:nvSpPr>
        <p:spPr>
          <a:xfrm>
            <a:off x="6631360" y="450920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(0,0)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86C9D4-B4A0-FB1C-D977-178D5CC27997}"/>
              </a:ext>
            </a:extLst>
          </p:cNvPr>
          <p:cNvSpPr txBox="1"/>
          <p:nvPr/>
        </p:nvSpPr>
        <p:spPr>
          <a:xfrm>
            <a:off x="6631360" y="3628578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(0,1)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3B60C7-548D-8B80-817E-D5E83F6186A5}"/>
              </a:ext>
            </a:extLst>
          </p:cNvPr>
          <p:cNvSpPr txBox="1"/>
          <p:nvPr/>
        </p:nvSpPr>
        <p:spPr>
          <a:xfrm>
            <a:off x="7791944" y="3642215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(1,1)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2E78BB-9E22-AD2D-8728-BED3D373238C}"/>
              </a:ext>
            </a:extLst>
          </p:cNvPr>
          <p:cNvSpPr txBox="1"/>
          <p:nvPr/>
        </p:nvSpPr>
        <p:spPr>
          <a:xfrm>
            <a:off x="7800150" y="448952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72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613-D4C9-6A01-497F-B61683D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 Layer Perceptron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D5F8B-93FE-25D3-F380-5F5BA2141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900" y="2319150"/>
            <a:ext cx="7738200" cy="505200"/>
          </a:xfrm>
        </p:spPr>
        <p:txBody>
          <a:bodyPr/>
          <a:lstStyle/>
          <a:p>
            <a:r>
              <a:rPr lang="en-US" altLang="ko-KR" sz="3200" b="1" dirty="0"/>
              <a:t>Let's make </a:t>
            </a:r>
            <a:r>
              <a:rPr lang="en-US" altLang="ko-KR" sz="3200" b="1" dirty="0" err="1"/>
              <a:t>perceptrons</a:t>
            </a:r>
            <a:r>
              <a:rPr lang="en-US" altLang="ko-KR" sz="3200" b="1" dirty="0"/>
              <a:t> for AND, OR, NAND.</a:t>
            </a:r>
          </a:p>
        </p:txBody>
      </p:sp>
    </p:spTree>
    <p:extLst>
      <p:ext uri="{BB962C8B-B14F-4D97-AF65-F5344CB8AC3E}">
        <p14:creationId xmlns:p14="http://schemas.microsoft.com/office/powerpoint/2010/main" val="305691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E2613-D4C9-6A01-497F-B61683DC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Multiple Layer Perceptron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D5F8B-93FE-25D3-F380-5F5BA2141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However, in case of XOR, each data can't be classified by a linear.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616556-F984-DF83-D528-FC5CDF21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96068"/>
              </p:ext>
            </p:extLst>
          </p:nvPr>
        </p:nvGraphicFramePr>
        <p:xfrm>
          <a:off x="2993263" y="1477596"/>
          <a:ext cx="2335236" cy="1854200"/>
        </p:xfrm>
        <a:graphic>
          <a:graphicData uri="http://schemas.openxmlformats.org/drawingml/2006/table">
            <a:tbl>
              <a:tblPr firstRow="1" bandRow="1">
                <a:tableStyleId>{0324179D-5A76-4B28-A430-DBD8E55DE50D}</a:tableStyleId>
              </a:tblPr>
              <a:tblGrid>
                <a:gridCol w="778412">
                  <a:extLst>
                    <a:ext uri="{9D8B030D-6E8A-4147-A177-3AD203B41FA5}">
                      <a16:colId xmlns:a16="http://schemas.microsoft.com/office/drawing/2014/main" val="2033294874"/>
                    </a:ext>
                  </a:extLst>
                </a:gridCol>
                <a:gridCol w="778412">
                  <a:extLst>
                    <a:ext uri="{9D8B030D-6E8A-4147-A177-3AD203B41FA5}">
                      <a16:colId xmlns:a16="http://schemas.microsoft.com/office/drawing/2014/main" val="926151246"/>
                    </a:ext>
                  </a:extLst>
                </a:gridCol>
                <a:gridCol w="778412">
                  <a:extLst>
                    <a:ext uri="{9D8B030D-6E8A-4147-A177-3AD203B41FA5}">
                      <a16:colId xmlns:a16="http://schemas.microsoft.com/office/drawing/2014/main" val="3505248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 </a:t>
                      </a:r>
                      <a:r>
                        <a:rPr lang="en-US" altLang="ko-KR" dirty="0" err="1"/>
                        <a:t>xor</a:t>
                      </a:r>
                      <a:r>
                        <a:rPr lang="en-US" altLang="ko-KR" dirty="0"/>
                        <a:t> 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0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4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30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8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05835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F27FA8FC-29AE-BA85-E56C-7B466C96EB8D}"/>
              </a:ext>
            </a:extLst>
          </p:cNvPr>
          <p:cNvSpPr/>
          <p:nvPr/>
        </p:nvSpPr>
        <p:spPr>
          <a:xfrm>
            <a:off x="3368401" y="3563142"/>
            <a:ext cx="426720" cy="409993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198B63D-9B3F-D247-633C-97E2A77501A7}"/>
              </a:ext>
            </a:extLst>
          </p:cNvPr>
          <p:cNvSpPr/>
          <p:nvPr/>
        </p:nvSpPr>
        <p:spPr>
          <a:xfrm>
            <a:off x="4524296" y="3563141"/>
            <a:ext cx="426720" cy="40999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F8A0BFD-618C-BC2E-ECCC-F39A9C8F3B89}"/>
              </a:ext>
            </a:extLst>
          </p:cNvPr>
          <p:cNvSpPr/>
          <p:nvPr/>
        </p:nvSpPr>
        <p:spPr>
          <a:xfrm>
            <a:off x="3363712" y="4414237"/>
            <a:ext cx="426720" cy="40999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4979034-6943-9C9C-EAD3-103D1A367C8C}"/>
              </a:ext>
            </a:extLst>
          </p:cNvPr>
          <p:cNvSpPr/>
          <p:nvPr/>
        </p:nvSpPr>
        <p:spPr>
          <a:xfrm>
            <a:off x="4524296" y="4414236"/>
            <a:ext cx="426720" cy="409993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3CBB6-79CE-9A6F-FAF2-66E76097224C}"/>
              </a:ext>
            </a:extLst>
          </p:cNvPr>
          <p:cNvSpPr txBox="1"/>
          <p:nvPr/>
        </p:nvSpPr>
        <p:spPr>
          <a:xfrm>
            <a:off x="3301195" y="446534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(0,0)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04A8B-89E9-A02D-1905-90810941B2D2}"/>
              </a:ext>
            </a:extLst>
          </p:cNvPr>
          <p:cNvSpPr txBox="1"/>
          <p:nvPr/>
        </p:nvSpPr>
        <p:spPr>
          <a:xfrm>
            <a:off x="3301195" y="3584716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(0,1)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245D7-E7DB-13C5-A996-9A14A4826084}"/>
              </a:ext>
            </a:extLst>
          </p:cNvPr>
          <p:cNvSpPr txBox="1"/>
          <p:nvPr/>
        </p:nvSpPr>
        <p:spPr>
          <a:xfrm>
            <a:off x="4461779" y="3598353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(1,1)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2BD6B4-12BC-30B5-614F-F7266A7334D9}"/>
              </a:ext>
            </a:extLst>
          </p:cNvPr>
          <p:cNvSpPr txBox="1"/>
          <p:nvPr/>
        </p:nvSpPr>
        <p:spPr>
          <a:xfrm>
            <a:off x="4469985" y="4445661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(1,0)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994487"/>
      </p:ext>
    </p:extLst>
  </p:cSld>
  <p:clrMapOvr>
    <a:masterClrMapping/>
  </p:clrMapOvr>
</p:sld>
</file>

<file path=ppt/theme/theme1.xml><?xml version="1.0" encoding="utf-8"?>
<a:theme xmlns:a="http://schemas.openxmlformats.org/drawingml/2006/main" name="Livine Meeting XL by Slidesgo">
  <a:themeElements>
    <a:clrScheme name="Simple Light">
      <a:dk1>
        <a:srgbClr val="FFFFFF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FFFFFF"/>
      </a:accent4>
      <a:accent5>
        <a:srgbClr val="C2C2C2"/>
      </a:accent5>
      <a:accent6>
        <a:srgbClr val="F2F2F2"/>
      </a:accent6>
      <a:hlink>
        <a:srgbClr val="2731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765</Words>
  <Application>Microsoft Office PowerPoint</Application>
  <PresentationFormat>화면 슬라이드 쇼(16:9)</PresentationFormat>
  <Paragraphs>165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Arial</vt:lpstr>
      <vt:lpstr>Wingdings</vt:lpstr>
      <vt:lpstr>Montserrat</vt:lpstr>
      <vt:lpstr>Livine Meeting XL by Slidesgo</vt:lpstr>
      <vt:lpstr>Perceptron</vt:lpstr>
      <vt:lpstr>CONTENTS</vt:lpstr>
      <vt:lpstr>Neural Network</vt:lpstr>
      <vt:lpstr>Neural Network</vt:lpstr>
      <vt:lpstr>Logistic Regression</vt:lpstr>
      <vt:lpstr>Single Layer Perceptron</vt:lpstr>
      <vt:lpstr>Single Layer Perceptron</vt:lpstr>
      <vt:lpstr>Single Layer Perceptron</vt:lpstr>
      <vt:lpstr>Multiple Layer Perceptron</vt:lpstr>
      <vt:lpstr>Multiple Layer Perceptron</vt:lpstr>
      <vt:lpstr>Multiple Layer Perceptron</vt:lpstr>
      <vt:lpstr>Multiple Layer Perceptron</vt:lpstr>
      <vt:lpstr>Together 1</vt:lpstr>
      <vt:lpstr>구글의 플레이그라운드</vt:lpstr>
      <vt:lpstr>구글의 플레이그라운드</vt:lpstr>
      <vt:lpstr>선형 분리 가능한 입력 데이터</vt:lpstr>
      <vt:lpstr>에포크 </vt:lpstr>
      <vt:lpstr>학습률</vt:lpstr>
      <vt:lpstr>활성화 함수 선택</vt:lpstr>
      <vt:lpstr>문제 유형</vt:lpstr>
      <vt:lpstr>학습 데이터와 테스트 데이터의 비율</vt:lpstr>
      <vt:lpstr>입력 특징 선택</vt:lpstr>
      <vt:lpstr>입력 특징</vt:lpstr>
      <vt:lpstr>은닉층 추가하기</vt:lpstr>
      <vt:lpstr>학습 시작</vt:lpstr>
      <vt:lpstr>학습 완료</vt:lpstr>
      <vt:lpstr>은닉층 없이 분류 실습</vt:lpstr>
      <vt:lpstr>은닉층을 추가한 실습</vt:lpstr>
      <vt:lpstr>Lab 1</vt:lpstr>
      <vt:lpstr>Together 2</vt:lpstr>
      <vt:lpstr>Together 3</vt:lpstr>
      <vt:lpstr>Lab 1</vt:lpstr>
      <vt:lpstr>Lab 2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LIVINE MEETING</dc:title>
  <cp:lastModifiedBy>혁재 홍</cp:lastModifiedBy>
  <cp:revision>15</cp:revision>
  <dcterms:modified xsi:type="dcterms:W3CDTF">2023-07-06T09:41:23Z</dcterms:modified>
</cp:coreProperties>
</file>